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84" r:id="rId5"/>
    <p:sldId id="263" r:id="rId6"/>
    <p:sldId id="260" r:id="rId7"/>
    <p:sldId id="262" r:id="rId8"/>
    <p:sldId id="274" r:id="rId9"/>
    <p:sldId id="275" r:id="rId10"/>
    <p:sldId id="264" r:id="rId11"/>
    <p:sldId id="265" r:id="rId12"/>
    <p:sldId id="285" r:id="rId13"/>
    <p:sldId id="283" r:id="rId14"/>
    <p:sldId id="278" r:id="rId15"/>
    <p:sldId id="286" r:id="rId16"/>
    <p:sldId id="279" r:id="rId17"/>
    <p:sldId id="282" r:id="rId18"/>
    <p:sldId id="287" r:id="rId19"/>
    <p:sldId id="280" r:id="rId20"/>
    <p:sldId id="288" r:id="rId21"/>
    <p:sldId id="281" r:id="rId22"/>
    <p:sldId id="289" r:id="rId23"/>
    <p:sldId id="290" r:id="rId24"/>
    <p:sldId id="266" r:id="rId25"/>
  </p:sldIdLst>
  <p:sldSz cx="9144000" cy="6858000" type="screen4x3"/>
  <p:notesSz cx="6797675" cy="9872663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F34"/>
    <a:srgbClr val="BE2E34"/>
    <a:srgbClr val="A92A2D"/>
    <a:srgbClr val="9B24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476FF-E652-1C4B-81BB-292089EEB807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C758F-F4AB-904B-96B2-E5F2343F18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9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249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635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124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567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579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594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022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45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9126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303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306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221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453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14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67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491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C758F-F4AB-904B-96B2-E5F2343F188B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5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36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98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17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1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4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02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53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88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87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8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80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C414-EEB4-8341-B826-ACA614A2861A}" type="datetimeFigureOut">
              <a:rPr lang="nl-NL" smtClean="0"/>
              <a:t>16-3-2017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C2676-3291-5C4C-82D0-762E4AB82F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9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VVK NB_PWP_pagin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53908" y="2822456"/>
            <a:ext cx="89866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800" b="1" dirty="0" smtClean="0">
                <a:solidFill>
                  <a:srgbClr val="BD2F34"/>
                </a:solidFill>
                <a:latin typeface="Verdana"/>
                <a:cs typeface="Verdana"/>
              </a:rPr>
              <a:t>Algemene Ledenvergadering</a:t>
            </a:r>
            <a:endParaRPr lang="nl-NL" sz="3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526401" y="3618626"/>
            <a:ext cx="624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 smtClean="0">
                <a:latin typeface="Verdana"/>
                <a:cs typeface="Verdana"/>
              </a:rPr>
              <a:t>2017</a:t>
            </a:r>
            <a:endParaRPr lang="nl-NL" sz="3600" b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530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VVK NB_PWP_pagin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53908" y="2822456"/>
            <a:ext cx="8986625" cy="67710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err="1" smtClean="0">
                <a:solidFill>
                  <a:srgbClr val="BD2F34"/>
                </a:solidFill>
                <a:latin typeface="Verdana"/>
                <a:cs typeface="Verdana"/>
              </a:rPr>
              <a:t>Begroting</a:t>
            </a:r>
            <a:endParaRPr lang="nl-NL" sz="3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526401" y="3522205"/>
            <a:ext cx="6241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Verdana"/>
                <a:cs typeface="Verdana"/>
              </a:rPr>
              <a:t>2017</a:t>
            </a:r>
            <a:endParaRPr lang="nl-NL" sz="24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25319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19056"/>
              </p:ext>
            </p:extLst>
          </p:nvPr>
        </p:nvGraphicFramePr>
        <p:xfrm>
          <a:off x="666750" y="784187"/>
          <a:ext cx="6359201" cy="3582539"/>
        </p:xfrm>
        <a:graphic>
          <a:graphicData uri="http://schemas.openxmlformats.org/drawingml/2006/table">
            <a:tbl>
              <a:tblPr/>
              <a:tblGrid>
                <a:gridCol w="3727497"/>
                <a:gridCol w="1170036"/>
                <a:gridCol w="1461668"/>
              </a:tblGrid>
              <a:tr h="5398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BATEN</a:t>
                      </a: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2016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Begroting</a:t>
                      </a: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2017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Begroting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Provinciale subsidie</a:t>
                      </a: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190.763</a:t>
                      </a: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Contributie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5.834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5.800</a:t>
                      </a: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Totaal</a:t>
                      </a:r>
                    </a:p>
                  </a:txBody>
                  <a:tcPr marL="91428" marR="91428" marT="45733" marB="45733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196.597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02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7E65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7E65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LASTEN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Personeelskosten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126.719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Organisatiekosten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30.000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Activiteitenkosten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39.878</a:t>
                      </a:r>
                      <a:endParaRPr kumimoji="0" lang="nl-N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Totaal</a:t>
                      </a:r>
                    </a:p>
                  </a:txBody>
                  <a:tcPr marL="91428" marR="91428" marT="45733" marB="4573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196.597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?</a:t>
                      </a:r>
                      <a:endParaRPr kumimoji="0" lang="nl-N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marL="91428" marR="91428" marT="45733" marB="4573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4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Bestuurswijzigingen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961053" y="1744825"/>
            <a:ext cx="3760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/>
              <a:t>Aftredende</a:t>
            </a:r>
            <a:r>
              <a:rPr lang="en-US" dirty="0" smtClean="0"/>
              <a:t> </a:t>
            </a:r>
            <a:r>
              <a:rPr lang="en-US" dirty="0" err="1" smtClean="0"/>
              <a:t>bestuursleden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Nieuw</a:t>
            </a:r>
            <a:r>
              <a:rPr lang="en-US" dirty="0" smtClean="0"/>
              <a:t> </a:t>
            </a:r>
            <a:r>
              <a:rPr lang="en-US" dirty="0" err="1" smtClean="0"/>
              <a:t>bestuurslid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Herbenoeming</a:t>
            </a:r>
            <a:r>
              <a:rPr lang="en-US" dirty="0" smtClean="0"/>
              <a:t> </a:t>
            </a:r>
            <a:r>
              <a:rPr lang="en-US" dirty="0" err="1" smtClean="0"/>
              <a:t>bestuurslid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142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0848"/>
          </a:xfrm>
        </p:spPr>
        <p:txBody>
          <a:bodyPr>
            <a:normAutofit/>
          </a:bodyPr>
          <a:lstStyle/>
          <a:p>
            <a:r>
              <a:rPr lang="en-US" sz="9600" dirty="0" smtClean="0"/>
              <a:t>PAUZE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2692218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506492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nl-NL" sz="1800" b="1" dirty="0" smtClean="0">
                <a:solidFill>
                  <a:srgbClr val="BD2F34"/>
                </a:solidFill>
                <a:latin typeface="Verdana"/>
                <a:cs typeface="Verdana"/>
              </a:rPr>
              <a:t>Wijziging in subsidiebeleid provincie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094057"/>
            <a:ext cx="83925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basissubsidie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naar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projectsubsidie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2017 is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transitiejaar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vanzelfsprekende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subsidierelatie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tussen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netwerkorganisaties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Overdragen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verantwoordelijheden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bestuur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naar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lokaal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bestuur.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Vergroten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burger-,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overheids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stakeholderparticipatie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/>
              <a:ea typeface="Verdana" pitchFamily="34" charset="0"/>
              <a:cs typeface="Verdana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48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506492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nl-NL" sz="1800" b="1" dirty="0" smtClean="0">
                <a:solidFill>
                  <a:srgbClr val="BD2F34"/>
                </a:solidFill>
                <a:latin typeface="Verdana"/>
                <a:cs typeface="Verdana"/>
              </a:rPr>
              <a:t>Wijziging in subsidiebeleid provincie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094057"/>
            <a:ext cx="83925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Consequentie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Verdana"/>
                <a:cs typeface="Verdana"/>
              </a:rPr>
              <a:t>‘We </a:t>
            </a:r>
            <a:r>
              <a:rPr lang="en-US" sz="1600" dirty="0" err="1" smtClean="0">
                <a:latin typeface="Verdana"/>
                <a:cs typeface="Verdana"/>
              </a:rPr>
              <a:t>moeten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zelf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d.m.v</a:t>
            </a:r>
            <a:r>
              <a:rPr lang="en-US" sz="1600" dirty="0" smtClean="0">
                <a:latin typeface="Verdana"/>
                <a:cs typeface="Verdana"/>
              </a:rPr>
              <a:t>. </a:t>
            </a:r>
            <a:r>
              <a:rPr lang="en-US" sz="1600" dirty="0" err="1" smtClean="0">
                <a:latin typeface="Verdana"/>
                <a:cs typeface="Verdana"/>
              </a:rPr>
              <a:t>projectaanvragen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ons</a:t>
            </a:r>
            <a:r>
              <a:rPr lang="en-US" sz="1600" dirty="0" smtClean="0">
                <a:latin typeface="Verdana"/>
                <a:cs typeface="Verdana"/>
              </a:rPr>
              <a:t> geld </a:t>
            </a:r>
            <a:r>
              <a:rPr lang="en-US" sz="1600" dirty="0" err="1" smtClean="0">
                <a:latin typeface="Verdana"/>
                <a:cs typeface="Verdana"/>
              </a:rPr>
              <a:t>verdienen</a:t>
            </a:r>
            <a:r>
              <a:rPr lang="en-US" sz="1600" dirty="0" smtClean="0">
                <a:latin typeface="Verdana"/>
                <a:cs typeface="Verdana"/>
              </a:rPr>
              <a:t>’ 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vast budget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vaste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kosten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maar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vaste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kosten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meenemen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projectbegrotingen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Daarmee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zekerheid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meer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over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dekking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vaste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kosten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/>
                <a:cs typeface="Verdana"/>
              </a:rPr>
              <a:t>Bij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projectaanvragen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moet</a:t>
            </a:r>
            <a:r>
              <a:rPr lang="en-US" sz="1600" dirty="0" smtClean="0">
                <a:latin typeface="Verdana"/>
                <a:cs typeface="Verdana"/>
              </a:rPr>
              <a:t> geld </a:t>
            </a:r>
            <a:r>
              <a:rPr lang="en-US" sz="1600" dirty="0" err="1" smtClean="0">
                <a:latin typeface="Verdana"/>
                <a:cs typeface="Verdana"/>
              </a:rPr>
              <a:t>bij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provincie</a:t>
            </a:r>
            <a:r>
              <a:rPr lang="en-US" sz="1600" dirty="0" smtClean="0">
                <a:latin typeface="Verdana"/>
                <a:cs typeface="Verdana"/>
              </a:rPr>
              <a:t>, </a:t>
            </a:r>
            <a:r>
              <a:rPr lang="en-US" sz="1600" dirty="0" err="1" smtClean="0">
                <a:latin typeface="Verdana"/>
                <a:cs typeface="Verdana"/>
              </a:rPr>
              <a:t>lokale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overheden</a:t>
            </a:r>
            <a:r>
              <a:rPr lang="en-US" sz="1600" dirty="0" smtClean="0">
                <a:latin typeface="Verdana"/>
                <a:cs typeface="Verdana"/>
              </a:rPr>
              <a:t> en </a:t>
            </a:r>
            <a:r>
              <a:rPr lang="en-US" sz="1600" dirty="0" err="1" smtClean="0">
                <a:latin typeface="Verdana"/>
                <a:cs typeface="Verdana"/>
              </a:rPr>
              <a:t>evt</a:t>
            </a:r>
            <a:r>
              <a:rPr lang="en-US" sz="1600" dirty="0" smtClean="0">
                <a:latin typeface="Verdana"/>
                <a:cs typeface="Verdana"/>
              </a:rPr>
              <a:t>. stakeholders </a:t>
            </a:r>
            <a:r>
              <a:rPr lang="en-US" sz="1600" dirty="0" err="1" smtClean="0">
                <a:latin typeface="Verdana"/>
                <a:cs typeface="Verdana"/>
              </a:rPr>
              <a:t>worden</a:t>
            </a:r>
            <a:r>
              <a:rPr lang="en-US" sz="1600" dirty="0" smtClean="0">
                <a:latin typeface="Verdana"/>
                <a:cs typeface="Verdana"/>
              </a:rPr>
              <a:t> </a:t>
            </a:r>
            <a:r>
              <a:rPr lang="en-US" sz="1600" dirty="0" err="1" smtClean="0">
                <a:latin typeface="Verdana"/>
                <a:cs typeface="Verdana"/>
              </a:rPr>
              <a:t>gehaald</a:t>
            </a:r>
            <a:r>
              <a:rPr lang="en-US" sz="1600" dirty="0" smtClean="0">
                <a:latin typeface="Verdana"/>
                <a:cs typeface="Verdana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Verdana"/>
              <a:cs typeface="Verdana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/>
              <a:ea typeface="Verdana" pitchFamily="34" charset="0"/>
              <a:cs typeface="Verdana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7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553069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nl-NL" sz="1800" b="1" dirty="0">
                <a:solidFill>
                  <a:srgbClr val="BD2F34"/>
                </a:solidFill>
                <a:latin typeface="Verdana"/>
                <a:cs typeface="Verdana"/>
              </a:rPr>
              <a:t>Wijziging in subsidiebeleid provincie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074509"/>
            <a:ext cx="839256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nl-NL" sz="1600" b="1" dirty="0">
                <a:latin typeface="Verdana"/>
                <a:cs typeface="Verdana"/>
              </a:rPr>
              <a:t>Standpunt en visie bestuur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Positieve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grondhouding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opzichte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het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nieuwe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beleid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2017, ‘18 en ‘19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gebruiken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als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overgangsjaren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Projectvoostellen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indienen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vanuit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levende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thema’s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kernen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onderop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Levende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thema’s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lokaal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bovenlokaal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regionaal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op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kaart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zetten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gemeenten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andere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stakeholders.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Bijdragen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provinciale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opgaven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hiervoor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projectgelden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aanvragen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Aansluiten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samenwerken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kansrijke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2400" dirty="0" err="1">
                <a:latin typeface="Verdana"/>
                <a:cs typeface="Verdana"/>
              </a:rPr>
              <a:t>Gelegenheid</a:t>
            </a:r>
            <a:r>
              <a:rPr lang="en-US" sz="2400" dirty="0">
                <a:latin typeface="Verdana"/>
                <a:cs typeface="Verdana"/>
              </a:rPr>
              <a:t> tot </a:t>
            </a:r>
            <a:r>
              <a:rPr lang="en-US" sz="2400" dirty="0" err="1">
                <a:latin typeface="Verdana"/>
                <a:cs typeface="Verdana"/>
              </a:rPr>
              <a:t>vragen</a:t>
            </a:r>
            <a:r>
              <a:rPr lang="en-US" sz="2400" dirty="0">
                <a:latin typeface="Verdana"/>
                <a:cs typeface="Verdana"/>
              </a:rPr>
              <a:t> en </a:t>
            </a:r>
            <a:r>
              <a:rPr lang="en-US" sz="2400" dirty="0" err="1">
                <a:latin typeface="Verdana"/>
                <a:cs typeface="Verdana"/>
              </a:rPr>
              <a:t>reacties</a:t>
            </a:r>
            <a:r>
              <a:rPr lang="en-US" sz="2400" dirty="0">
                <a:latin typeface="Verdana"/>
                <a:cs typeface="Verdana"/>
              </a:rPr>
              <a:t> </a:t>
            </a:r>
            <a:r>
              <a:rPr lang="en-US" sz="2400" dirty="0" err="1">
                <a:latin typeface="Verdana"/>
                <a:cs typeface="Verdana"/>
              </a:rPr>
              <a:t>leden</a:t>
            </a:r>
            <a:r>
              <a:rPr lang="en-US" sz="2400" dirty="0">
                <a:latin typeface="Verdana"/>
                <a:cs typeface="Verdana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686260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359373"/>
            <a:ext cx="83925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>
                <a:latin typeface="Verdana"/>
                <a:cs typeface="Verdana"/>
              </a:rPr>
              <a:t>Onze</a:t>
            </a:r>
            <a:r>
              <a:rPr lang="en-US" sz="1600" b="1" dirty="0">
                <a:latin typeface="Verdana"/>
                <a:cs typeface="Verdana"/>
              </a:rPr>
              <a:t> USP’s (unique selling points)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Onafhankelijke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gaat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om het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oplossen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maatschappelijke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vraagstukken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zodanig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mensen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gemeenschappen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Expert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leefwereld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de ‘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gewone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 burger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spreken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aansluiting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vinden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houden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leefwereld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burgers (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opbouwen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onderhouden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Ervaringsdeskundigheid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bestuursleden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brengen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expertise/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kennis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door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ervaring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468353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022731"/>
            <a:ext cx="83925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/>
                <a:cs typeface="Verdana"/>
              </a:rPr>
              <a:t>Vervolg</a:t>
            </a:r>
            <a:r>
              <a:rPr lang="en-US" sz="1600" b="1" dirty="0" smtClean="0">
                <a:latin typeface="Verdana"/>
                <a:cs typeface="Verdana"/>
              </a:rPr>
              <a:t> USP’s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Verbinden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onderop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bemiddelende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/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democratische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vervullen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tussen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leef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systeemwereld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(‘het cement van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samenleving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Brede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blik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oog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fysiek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én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Zoeken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naar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gebruik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lokale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identiteit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hierop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burgers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andere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stakeholders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mobiliseren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beweging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gang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zetten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blauwdrukken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maar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maatwerk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Organiseren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mede-eigenaarschap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bewoners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(‘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i.p.v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overnemen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674367"/>
            <a:ext cx="7579588" cy="455933"/>
          </a:xfrm>
        </p:spPr>
        <p:txBody>
          <a:bodyPr anchor="t">
            <a:noAutofit/>
          </a:bodyPr>
          <a:lstStyle/>
          <a:p>
            <a:pPr marL="285750" indent="-285750" algn="l">
              <a:lnSpc>
                <a:spcPct val="150000"/>
              </a:lnSpc>
              <a:defRPr/>
            </a:pP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400469"/>
            <a:ext cx="76391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Werkwijze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Ophalen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lokale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thema’s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vraagstukken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Inzetten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kennis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kerngemeenschappen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Samenwerking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tussen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kerngemeenschappen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lokale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overheid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Koppelen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aan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provinciale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thema’s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Ontwikkelen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themagerichte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projecten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lokaal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bovenlokaal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regionaal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/>
                <a:ea typeface="Verdana" pitchFamily="34" charset="0"/>
                <a:cs typeface="Verdana"/>
              </a:rPr>
              <a:t>Kennis</a:t>
            </a:r>
            <a:r>
              <a:rPr lang="en-US" sz="1600" dirty="0" smtClean="0">
                <a:latin typeface="Verdana"/>
                <a:ea typeface="Verdana" pitchFamily="34" charset="0"/>
                <a:cs typeface="Verdana"/>
              </a:rPr>
              <a:t> 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en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ervaring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overbrengen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naar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andere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kernen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 en </a:t>
            </a:r>
            <a:r>
              <a:rPr lang="en-US" sz="1600" dirty="0" err="1">
                <a:latin typeface="Verdana"/>
                <a:ea typeface="Verdana" pitchFamily="34" charset="0"/>
                <a:cs typeface="Verdana"/>
              </a:rPr>
              <a:t>gemeenten</a:t>
            </a:r>
            <a:r>
              <a:rPr lang="en-US" sz="1600" dirty="0">
                <a:latin typeface="Verdana"/>
                <a:ea typeface="Verdana" pitchFamily="34" charset="0"/>
                <a:cs typeface="Verdana"/>
              </a:rPr>
              <a:t>.</a:t>
            </a:r>
            <a:br>
              <a:rPr lang="en-US" sz="1600" dirty="0">
                <a:latin typeface="Verdana"/>
                <a:ea typeface="Verdana" pitchFamily="34" charset="0"/>
                <a:cs typeface="Verdana"/>
              </a:rPr>
            </a:br>
            <a:endParaRPr lang="nl-NL" sz="16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964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674367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nl-NL" sz="1800" b="1" dirty="0" smtClean="0">
                <a:solidFill>
                  <a:srgbClr val="BD2F34"/>
                </a:solidFill>
                <a:latin typeface="Verdana"/>
                <a:cs typeface="Verdana"/>
              </a:rPr>
              <a:t>Programma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19.30 – 20.00 u	</a:t>
            </a:r>
            <a:r>
              <a:rPr lang="nl-NL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Huishoudelijk deel</a:t>
            </a: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152650">
              <a:buFont typeface="Arial" charset="0"/>
              <a:buChar char="•"/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Welkom</a:t>
            </a:r>
          </a:p>
          <a:p>
            <a:pPr marL="2152650">
              <a:buFont typeface="Arial" charset="0"/>
              <a:buChar char="•"/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Verslag ALV 2016</a:t>
            </a:r>
          </a:p>
          <a:p>
            <a:pPr marL="2152650">
              <a:buFont typeface="Arial" charset="0"/>
              <a:buChar char="•"/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Jaarrekening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2016</a:t>
            </a:r>
          </a:p>
          <a:p>
            <a:pPr marL="2152650">
              <a:buFont typeface="Arial" charset="0"/>
              <a:buChar char="•"/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Wijzigingen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bestuurssamenstelling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20.00 - 20.15 u 	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Wijziging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subsidiebeleid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provincie</a:t>
            </a:r>
            <a:endParaRPr lang="en-US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	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Uitleg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de provincial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wijziging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het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subsidiebeleid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b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	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structurele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budgetfinanciering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naar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projectfinanciering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de </a:t>
            </a:r>
            <a:b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	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consequenties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hiervan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buFont typeface="Arial" charset="0"/>
              <a:buChar char="•"/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Toelichting standpunt en visie van bestuur m.b.t. deze </a:t>
            </a:r>
            <a:b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wijziging.</a:t>
            </a:r>
          </a:p>
          <a:p>
            <a:pPr marL="2152650">
              <a:buFont typeface="Arial" charset="0"/>
              <a:buChar char="•"/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Gelegenheid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tot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vragen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reacties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leden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b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20.15 – 20.30 u	Pauze</a:t>
            </a: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51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674367"/>
            <a:ext cx="7579588" cy="455933"/>
          </a:xfrm>
        </p:spPr>
        <p:txBody>
          <a:bodyPr anchor="t">
            <a:noAutofit/>
          </a:bodyPr>
          <a:lstStyle/>
          <a:p>
            <a:pPr marL="285750" indent="-285750" algn="l">
              <a:lnSpc>
                <a:spcPct val="150000"/>
              </a:lnSpc>
              <a:defRPr/>
            </a:pP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49051" y="1317372"/>
            <a:ext cx="76391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Methode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Signaleren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agenderen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Dialoog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organiseren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Maatschappelijke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vraagstukken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aanpakken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onderop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Kennis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delen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Verdana"/>
                <a:ea typeface="Verdana" pitchFamily="34" charset="0"/>
                <a:cs typeface="Verdana"/>
              </a:rPr>
              <a:t/>
            </a:r>
            <a:br>
              <a:rPr lang="en-US" sz="1600" dirty="0">
                <a:latin typeface="Verdana"/>
                <a:ea typeface="Verdana" pitchFamily="34" charset="0"/>
                <a:cs typeface="Verdana"/>
              </a:rPr>
            </a:br>
            <a:endParaRPr lang="nl-NL" sz="16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378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534041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151910"/>
            <a:ext cx="83925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Projectmatig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werken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 (</a:t>
            </a: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provinciaal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endParaRPr lang="en-US" sz="1600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Inventariseren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onderwerpen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thema’s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Agenderen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door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thema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onderwerpen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verbreden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aandacht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brengen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bij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anderen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op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grotere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schaal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b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Uitwerken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een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aanpak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op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onderwerp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thema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projectplan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b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3 (</a:t>
            </a: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lokaal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6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Opstellen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uitvoeringsprogramma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Organisatie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samenwerking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de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uitvoering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3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674367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Nieuwe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aanpak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en </a:t>
            </a:r>
            <a:r>
              <a:rPr lang="en-US" sz="1800" b="1" dirty="0" err="1">
                <a:solidFill>
                  <a:srgbClr val="BD2F34"/>
                </a:solidFill>
                <a:latin typeface="Verdana"/>
                <a:cs typeface="Verdana"/>
              </a:rPr>
              <a:t>werkwijze</a:t>
            </a:r>
            <a:r>
              <a:rPr lang="en-US" sz="1800" b="1" dirty="0">
                <a:solidFill>
                  <a:srgbClr val="BD2F34"/>
                </a:solidFill>
                <a:latin typeface="Verdana"/>
                <a:cs typeface="Verdana"/>
              </a:rPr>
              <a:t> VKKNB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387004"/>
            <a:ext cx="83925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Vervolg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projectmatig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werken</a:t>
            </a:r>
            <a:endParaRPr lang="en-US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4 (</a:t>
            </a: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lokaal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Uitvoering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b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Fase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5 (</a:t>
            </a:r>
            <a:r>
              <a:rPr lang="en-US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provinciaal</a:t>
            </a: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6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Verzamelen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van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opgedane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kennis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101" y="794036"/>
            <a:ext cx="7579588" cy="455933"/>
          </a:xfrm>
        </p:spPr>
        <p:txBody>
          <a:bodyPr anchor="t">
            <a:normAutofit/>
          </a:bodyPr>
          <a:lstStyle/>
          <a:p>
            <a:pPr algn="l"/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Van </a:t>
            </a:r>
            <a:r>
              <a:rPr lang="en-US" sz="1800" b="1" dirty="0" err="1" smtClean="0">
                <a:solidFill>
                  <a:srgbClr val="BD2F34"/>
                </a:solidFill>
                <a:latin typeface="Verdana"/>
                <a:cs typeface="Verdana"/>
              </a:rPr>
              <a:t>Kernthema’s</a:t>
            </a:r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 smtClean="0">
                <a:solidFill>
                  <a:srgbClr val="BD2F34"/>
                </a:solidFill>
                <a:latin typeface="Verdana"/>
                <a:cs typeface="Verdana"/>
              </a:rPr>
              <a:t>naar</a:t>
            </a:r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 smtClean="0">
                <a:solidFill>
                  <a:srgbClr val="BD2F34"/>
                </a:solidFill>
                <a:latin typeface="Verdana"/>
                <a:cs typeface="Verdana"/>
              </a:rPr>
              <a:t>Provinciale</a:t>
            </a:r>
            <a:r>
              <a:rPr lang="en-US" sz="1800" b="1" dirty="0" smtClean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sz="1800" b="1" dirty="0" err="1" smtClean="0">
                <a:solidFill>
                  <a:srgbClr val="BD2F34"/>
                </a:solidFill>
                <a:latin typeface="Verdana"/>
                <a:cs typeface="Verdana"/>
              </a:rPr>
              <a:t>opgaven</a:t>
            </a:r>
            <a:endParaRPr lang="nl-NL" sz="1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5101" y="1228745"/>
            <a:ext cx="8392562" cy="781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nl-NL" sz="1600" dirty="0">
              <a:latin typeface="Verdana"/>
              <a:cs typeface="Verdana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5101" y="1442982"/>
            <a:ext cx="8392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Wat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speelt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de Kern?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Voorstellen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aanpak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Koppelen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provinciale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opgaven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pic>
        <p:nvPicPr>
          <p:cNvPr id="9" name="Tijdelijke aanduiding voor inhoud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2025650"/>
            <a:ext cx="1879600" cy="1879600"/>
          </a:xfrm>
          <a:prstGeom prst="rect">
            <a:avLst/>
          </a:prstGeom>
        </p:spPr>
      </p:pic>
      <p:pic>
        <p:nvPicPr>
          <p:cNvPr id="10" name="Afbeelding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989138"/>
            <a:ext cx="19272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484438" y="42509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nl-NL" dirty="0">
                <a:latin typeface="Verdana" panose="020B0604030504040204" pitchFamily="34" charset="0"/>
              </a:rPr>
              <a:t>@</a:t>
            </a:r>
            <a:r>
              <a:rPr lang="en-US" altLang="nl-NL" dirty="0" err="1">
                <a:latin typeface="Verdana" panose="020B0604030504040204" pitchFamily="34" charset="0"/>
              </a:rPr>
              <a:t>iverschuurenvkk</a:t>
            </a:r>
            <a:endParaRPr lang="en-US" altLang="nl-NL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nl-NL" dirty="0" err="1">
                <a:latin typeface="Verdana" panose="020B0604030504040204" pitchFamily="34" charset="0"/>
              </a:rPr>
              <a:t>én</a:t>
            </a:r>
            <a:r>
              <a:rPr lang="en-US" altLang="nl-NL" dirty="0">
                <a:latin typeface="Verdana" panose="020B0604030504040204" pitchFamily="34" charset="0"/>
              </a:rPr>
              <a:t> op www.vkknoordbrabant.nl</a:t>
            </a:r>
            <a:endParaRPr lang="nl-NL" altLang="nl-NL" dirty="0">
              <a:latin typeface="Verdana" panose="020B060403050404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484437" y="1222623"/>
            <a:ext cx="42306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BD2F34"/>
                </a:solidFill>
                <a:latin typeface="Verdana"/>
                <a:cs typeface="Verdana"/>
              </a:rPr>
              <a:t>U </a:t>
            </a:r>
            <a:r>
              <a:rPr lang="en-US" b="1" dirty="0" err="1" smtClean="0">
                <a:solidFill>
                  <a:srgbClr val="BD2F34"/>
                </a:solidFill>
                <a:latin typeface="Verdana"/>
                <a:cs typeface="Verdana"/>
              </a:rPr>
              <a:t>kunt</a:t>
            </a:r>
            <a:r>
              <a:rPr lang="en-US" b="1" dirty="0" smtClean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b="1" dirty="0" err="1" smtClean="0">
                <a:solidFill>
                  <a:srgbClr val="BD2F34"/>
                </a:solidFill>
                <a:latin typeface="Verdana"/>
                <a:cs typeface="Verdana"/>
              </a:rPr>
              <a:t>ons</a:t>
            </a:r>
            <a:r>
              <a:rPr lang="en-US" b="1" dirty="0" smtClean="0">
                <a:solidFill>
                  <a:srgbClr val="BD2F34"/>
                </a:solidFill>
                <a:latin typeface="Verdana"/>
                <a:cs typeface="Verdana"/>
              </a:rPr>
              <a:t> </a:t>
            </a:r>
            <a:r>
              <a:rPr lang="en-US" b="1" dirty="0" err="1" smtClean="0">
                <a:solidFill>
                  <a:srgbClr val="BD2F34"/>
                </a:solidFill>
                <a:latin typeface="Verdana"/>
                <a:cs typeface="Verdana"/>
              </a:rPr>
              <a:t>volgen</a:t>
            </a:r>
            <a:r>
              <a:rPr lang="en-US" b="1" dirty="0" smtClean="0">
                <a:solidFill>
                  <a:srgbClr val="BD2F34"/>
                </a:solidFill>
                <a:latin typeface="Verdana"/>
                <a:cs typeface="Verdana"/>
              </a:rPr>
              <a:t> op: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125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374" y="28576"/>
            <a:ext cx="9140534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57200" y="1264941"/>
            <a:ext cx="8229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20.30 </a:t>
            </a:r>
            <a:r>
              <a:rPr lang="en-US" altLang="nl-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20.50 </a:t>
            </a:r>
            <a:r>
              <a:rPr lang="en-US" altLang="nl-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u	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Nieuwe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aanpak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werkwijze</a:t>
            </a:r>
            <a:endParaRPr lang="nl-NL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buFont typeface="Arial" charset="0"/>
              <a:buChar char="•"/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Unique </a:t>
            </a:r>
            <a:r>
              <a:rPr lang="nl-NL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sellingpoints</a:t>
            </a: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VKKNB</a:t>
            </a:r>
            <a:endParaRPr lang="nl-NL" altLang="nl-N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buFont typeface="Arial" charset="0"/>
              <a:buChar char="•"/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Werkwijze</a:t>
            </a:r>
            <a:endParaRPr lang="en-US" altLang="nl-NL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defRPr/>
            </a:pPr>
            <a:endParaRPr lang="nl-NL" altLang="nl-N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20.50 </a:t>
            </a:r>
            <a:r>
              <a:rPr lang="en-US" altLang="nl-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– 22.00 u	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Van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Kernthema’s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naar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Provinciale</a:t>
            </a:r>
            <a:r>
              <a:rPr lang="en-US" altLang="nl-NL" sz="16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opgaven</a:t>
            </a:r>
            <a:endParaRPr lang="nl-NL" altLang="nl-N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buFont typeface="Arial" charset="0"/>
              <a:buChar char="•"/>
              <a:defRPr/>
            </a:pPr>
            <a:r>
              <a:rPr lang="nl-NL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Wat speelt er in de Kern?</a:t>
            </a:r>
          </a:p>
          <a:p>
            <a:pPr marL="2152650">
              <a:buFont typeface="Arial" charset="0"/>
              <a:buChar char="•"/>
              <a:defRPr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Voorstellen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voor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aanpak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152650">
              <a:buFont typeface="Arial" charset="0"/>
              <a:buChar char="•"/>
              <a:defRPr/>
            </a:pP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Koppelen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aan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provincial </a:t>
            </a:r>
            <a:r>
              <a:rPr lang="en-US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opgaven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152650">
              <a:defRPr/>
            </a:pPr>
            <a:endParaRPr lang="nl-NL" sz="1600" dirty="0">
              <a:latin typeface="Verdana"/>
              <a:cs typeface="Verdan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22.00 u</a:t>
            </a:r>
            <a:r>
              <a:rPr lang="en-US" altLang="nl-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r>
              <a:rPr lang="en-US" altLang="nl-NL" sz="16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Afsluiting</a:t>
            </a:r>
            <a:r>
              <a:rPr lang="en-US" altLang="nl-NL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hapje</a:t>
            </a:r>
            <a:r>
              <a:rPr lang="en-US" altLang="nl-NL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 </a:t>
            </a:r>
            <a:r>
              <a:rPr lang="en-US" altLang="nl-NL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drankje</a:t>
            </a:r>
            <a:endParaRPr lang="nl-NL" altLang="nl-NL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558305"/>
            <a:ext cx="8229600" cy="567334"/>
          </a:xfrm>
        </p:spPr>
        <p:txBody>
          <a:bodyPr/>
          <a:lstStyle/>
          <a:p>
            <a:pPr algn="l"/>
            <a:r>
              <a:rPr lang="nl-NL" sz="1800" b="1" dirty="0">
                <a:solidFill>
                  <a:srgbClr val="BD2F34"/>
                </a:solidFill>
                <a:latin typeface="Verdana"/>
                <a:cs typeface="Verdana"/>
              </a:rPr>
              <a:t>Programma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66452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Huishoudelijk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Welkom door </a:t>
            </a:r>
            <a:r>
              <a:rPr lang="en-US" dirty="0" err="1" smtClean="0"/>
              <a:t>voorzitter</a:t>
            </a:r>
            <a:r>
              <a:rPr lang="en-US" dirty="0" smtClean="0"/>
              <a:t> of </a:t>
            </a:r>
            <a:r>
              <a:rPr lang="en-US" dirty="0" err="1" smtClean="0"/>
              <a:t>plaatsvervangend</a:t>
            </a:r>
            <a:r>
              <a:rPr lang="en-US" dirty="0" smtClean="0"/>
              <a:t> </a:t>
            </a:r>
            <a:r>
              <a:rPr lang="en-US" dirty="0" err="1" smtClean="0"/>
              <a:t>voorzitter</a:t>
            </a:r>
            <a:endParaRPr lang="en-US" dirty="0" smtClean="0"/>
          </a:p>
          <a:p>
            <a:r>
              <a:rPr lang="en-US" dirty="0" err="1" smtClean="0"/>
              <a:t>Vaststelen</a:t>
            </a:r>
            <a:r>
              <a:rPr lang="en-US" dirty="0" smtClean="0"/>
              <a:t> </a:t>
            </a:r>
            <a:r>
              <a:rPr lang="en-US" dirty="0" err="1" smtClean="0"/>
              <a:t>verslag</a:t>
            </a:r>
            <a:r>
              <a:rPr lang="en-US" dirty="0" smtClean="0"/>
              <a:t> ALV 2016</a:t>
            </a:r>
          </a:p>
          <a:p>
            <a:r>
              <a:rPr lang="en-US" dirty="0" err="1" smtClean="0"/>
              <a:t>Jaarrekening</a:t>
            </a:r>
            <a:r>
              <a:rPr lang="en-US" dirty="0" smtClean="0"/>
              <a:t> 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11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VVK NB_PWP_pagin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53908" y="2822456"/>
            <a:ext cx="89866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800" b="1" dirty="0" smtClean="0">
                <a:solidFill>
                  <a:srgbClr val="BD2F34"/>
                </a:solidFill>
                <a:latin typeface="Verdana"/>
                <a:cs typeface="Verdana"/>
              </a:rPr>
              <a:t>Voorlopige </a:t>
            </a:r>
          </a:p>
          <a:p>
            <a:pPr algn="ctr"/>
            <a:r>
              <a:rPr lang="en-US" sz="3800" b="1" dirty="0" err="1" smtClean="0">
                <a:solidFill>
                  <a:srgbClr val="BD2F34"/>
                </a:solidFill>
                <a:latin typeface="Verdana"/>
                <a:cs typeface="Verdana"/>
              </a:rPr>
              <a:t>exploitatierekening</a:t>
            </a:r>
            <a:endParaRPr lang="nl-NL" sz="3800" b="1" dirty="0">
              <a:solidFill>
                <a:srgbClr val="BD2F34"/>
              </a:solidFill>
              <a:latin typeface="Verdana"/>
              <a:cs typeface="Verdana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49448" y="4080291"/>
            <a:ext cx="6241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latin typeface="Verdana"/>
                <a:cs typeface="Verdana"/>
              </a:rPr>
              <a:t>2016</a:t>
            </a:r>
            <a:endParaRPr lang="nl-NL" sz="24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1325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621" y="0"/>
            <a:ext cx="9140534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</a:t>
            </a:r>
            <a:endParaRPr lang="nl-NL" sz="1000" dirty="0">
              <a:latin typeface="Verdana"/>
              <a:cs typeface="Verdana"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76559"/>
              </p:ext>
            </p:extLst>
          </p:nvPr>
        </p:nvGraphicFramePr>
        <p:xfrm>
          <a:off x="787010" y="526476"/>
          <a:ext cx="6929405" cy="486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9564"/>
                <a:gridCol w="1218357"/>
                <a:gridCol w="1233586"/>
                <a:gridCol w="1187898"/>
              </a:tblGrid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b="1" u="none" strike="noStrike" dirty="0">
                          <a:effectLst/>
                        </a:rPr>
                        <a:t>LASTEN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2016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2015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179">
                <a:tc>
                  <a:txBody>
                    <a:bodyPr/>
                    <a:lstStyle/>
                    <a:p>
                      <a:pPr algn="l" fontAlgn="t"/>
                      <a:endParaRPr lang="nl-N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Werkelijk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Begroting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Werkelijk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179">
                <a:tc>
                  <a:txBody>
                    <a:bodyPr/>
                    <a:lstStyle/>
                    <a:p>
                      <a:pPr algn="l" fontAlgn="t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Organisatie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23.054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21.341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19.870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BrabantLab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286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750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94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LVKK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632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600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632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Brochures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33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2.000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Kernkracht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13.524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16.000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17.386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Digitale communicatie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2.735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8.500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9.356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Deelname netwerken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6.704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7.750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4.619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Jubileum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13.484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Ledenvergadering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234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500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315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Kleine kernen krant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3.627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3.000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1.300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Advisering keukentafelgesprekken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642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500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266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Activiteitenkosten Projecten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2.291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8.728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12.542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Doorbelaste personele kosten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sng" strike="noStrike" dirty="0">
                          <a:effectLst/>
                        </a:rPr>
                        <a:t>126.719</a:t>
                      </a:r>
                      <a:endParaRPr lang="nl-NL" sz="12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sng" strike="noStrike" dirty="0">
                          <a:effectLst/>
                        </a:rPr>
                        <a:t>126.719</a:t>
                      </a:r>
                      <a:endParaRPr lang="nl-NL" sz="12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sng" strike="noStrike" dirty="0">
                          <a:effectLst/>
                        </a:rPr>
                        <a:t>123.461</a:t>
                      </a:r>
                      <a:endParaRPr lang="nl-NL" sz="1200" b="0" i="0" u="sng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2551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b="1" u="none" strike="noStrike" dirty="0">
                          <a:effectLst/>
                        </a:rPr>
                        <a:t>Totale kosten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180.481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196.388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203.325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3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VVK NB_PWP_pagina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534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910358" y="6513334"/>
            <a:ext cx="492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Verdana"/>
                <a:cs typeface="Verdana"/>
              </a:rPr>
              <a:t>Algemene ledenvergadering 2017 </a:t>
            </a:r>
            <a:endParaRPr lang="nl-NL" sz="1000" dirty="0">
              <a:latin typeface="Verdana"/>
              <a:cs typeface="Verdana"/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24001"/>
              </p:ext>
            </p:extLst>
          </p:nvPr>
        </p:nvGraphicFramePr>
        <p:xfrm>
          <a:off x="622560" y="375561"/>
          <a:ext cx="7299130" cy="4941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1407"/>
                <a:gridCol w="1221311"/>
                <a:gridCol w="1221311"/>
                <a:gridCol w="1135101"/>
              </a:tblGrid>
              <a:tr h="323454">
                <a:tc rowSpan="2">
                  <a:txBody>
                    <a:bodyPr/>
                    <a:lstStyle/>
                    <a:p>
                      <a:pPr algn="l" fontAlgn="t"/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2016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2016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2015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Werkelijk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>
                          <a:effectLst/>
                        </a:rPr>
                        <a:t>Begroting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Werkelijk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9662">
                <a:tc>
                  <a:txBody>
                    <a:bodyPr/>
                    <a:lstStyle/>
                    <a:p>
                      <a:pPr algn="l" fontAlgn="t"/>
                      <a:endParaRPr lang="nl-N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ctr"/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Contributies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5.880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5.500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5.640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Digitale communicatie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998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Overige opbrengsten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2.990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Donateurs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150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150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150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Subsidie Provincie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191.129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190.763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190.476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Subsidie incidenteel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 dirty="0">
                          <a:effectLst/>
                        </a:rPr>
                        <a:t>0</a:t>
                      </a:r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 dirty="0">
                          <a:effectLst/>
                        </a:rPr>
                        <a:t>11.334</a:t>
                      </a:r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nl-NL" sz="1200" b="1" u="none" strike="noStrike" dirty="0" smtClean="0">
                          <a:effectLst/>
                        </a:rPr>
                        <a:t>Totale </a:t>
                      </a:r>
                      <a:r>
                        <a:rPr lang="nl-NL" sz="1200" b="1" u="none" strike="noStrike" dirty="0">
                          <a:effectLst/>
                        </a:rPr>
                        <a:t>opbrengsten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200.149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196.413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208.598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l-NL" sz="1800" u="none" strike="noStrike" dirty="0">
                          <a:effectLst/>
                        </a:rPr>
                        <a:t> 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l-NL" sz="1800" u="none" strike="noStrike" dirty="0">
                          <a:effectLst/>
                        </a:rPr>
                        <a:t> 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fontAlgn="t"/>
                      <a:r>
                        <a:rPr lang="nl-NL" sz="1800" u="none" strike="noStrike" dirty="0">
                          <a:effectLst/>
                        </a:rPr>
                        <a:t> </a:t>
                      </a:r>
                      <a:endParaRPr lang="nl-N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341558">
                <a:tc>
                  <a:txBody>
                    <a:bodyPr/>
                    <a:lstStyle/>
                    <a:p>
                      <a:pPr algn="l" rtl="0" fontAlgn="ctr"/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b="1" u="none" strike="noStrike" dirty="0">
                          <a:effectLst/>
                        </a:rPr>
                        <a:t>OPBRENGSTEN MIN KOSTEN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19.668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25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5.273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Financiële baten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47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100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171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u="none" strike="noStrike">
                          <a:effectLst/>
                        </a:rPr>
                        <a:t>Financiële lasten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204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125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u="none" strike="noStrike">
                          <a:effectLst/>
                        </a:rPr>
                        <a:t>122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454">
                <a:tc>
                  <a:txBody>
                    <a:bodyPr/>
                    <a:lstStyle/>
                    <a:p>
                      <a:pPr algn="l" rtl="0" fontAlgn="ctr"/>
                      <a:r>
                        <a:rPr lang="nl-NL" sz="1200" b="1" u="none" strike="noStrike" dirty="0">
                          <a:effectLst/>
                        </a:rPr>
                        <a:t>Resultaat verslagjaar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19.511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0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nl-NL" sz="1200" b="1" u="none" strike="noStrike" dirty="0">
                          <a:effectLst/>
                        </a:rPr>
                        <a:t>5.322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07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l="57440" t="48953" r="36905" b="41238"/>
          <a:stretch/>
        </p:blipFill>
        <p:spPr>
          <a:xfrm rot="10800000">
            <a:off x="8305799" y="126443"/>
            <a:ext cx="761999" cy="82616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4"/>
          <a:srcRect l="33265" t="22991" r="30178" b="19524"/>
          <a:stretch/>
        </p:blipFill>
        <p:spPr>
          <a:xfrm>
            <a:off x="886409" y="296783"/>
            <a:ext cx="6288249" cy="618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5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/>
          <a:srcRect l="57440" t="48953" r="36905" b="41238"/>
          <a:stretch/>
        </p:blipFill>
        <p:spPr>
          <a:xfrm rot="10800000">
            <a:off x="8305799" y="126443"/>
            <a:ext cx="761999" cy="826167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l="31108" t="26381" r="30535" b="20379"/>
          <a:stretch/>
        </p:blipFill>
        <p:spPr>
          <a:xfrm>
            <a:off x="970383" y="618930"/>
            <a:ext cx="6354147" cy="551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2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744</Words>
  <Application>Microsoft Office PowerPoint</Application>
  <PresentationFormat>Diavoorstelling (4:3)</PresentationFormat>
  <Paragraphs>285</Paragraphs>
  <Slides>24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Verdana</vt:lpstr>
      <vt:lpstr>Office-thema</vt:lpstr>
      <vt:lpstr>PowerPoint-presentatie</vt:lpstr>
      <vt:lpstr>Programma</vt:lpstr>
      <vt:lpstr>Programma</vt:lpstr>
      <vt:lpstr>Huishoudelijk deel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Bestuurswijzigingen</vt:lpstr>
      <vt:lpstr>PAUZE</vt:lpstr>
      <vt:lpstr>Wijziging in subsidiebeleid provincie</vt:lpstr>
      <vt:lpstr>Wijziging in subsidiebeleid provincie</vt:lpstr>
      <vt:lpstr>Wijziging in subsidiebeleid provincie</vt:lpstr>
      <vt:lpstr>Nieuwe aanpak en werkwijze VKKNB</vt:lpstr>
      <vt:lpstr>Nieuwe aanpak en werkwijze VKKNB</vt:lpstr>
      <vt:lpstr>Nieuwe aanpak en werkwijze VKKNB</vt:lpstr>
      <vt:lpstr>Nieuwe aanpak en werkwijze VKKNB</vt:lpstr>
      <vt:lpstr>Nieuwe aanpak en werkwijze VKKNB</vt:lpstr>
      <vt:lpstr>Nieuwe aanpak en werkwijze VKKNB</vt:lpstr>
      <vt:lpstr>Van Kernthema’s naar Provinciale opgaven</vt:lpstr>
      <vt:lpstr>PowerPoint-presentatie</vt:lpstr>
    </vt:vector>
  </TitlesOfParts>
  <Company>Kim's Atteljee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 Meijers</dc:creator>
  <cp:lastModifiedBy>Saskia Ongenae</cp:lastModifiedBy>
  <cp:revision>48</cp:revision>
  <cp:lastPrinted>2017-03-16T08:36:41Z</cp:lastPrinted>
  <dcterms:created xsi:type="dcterms:W3CDTF">2015-10-02T10:48:44Z</dcterms:created>
  <dcterms:modified xsi:type="dcterms:W3CDTF">2017-03-16T13:50:19Z</dcterms:modified>
</cp:coreProperties>
</file>